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hYj2VzzZDEsjvHSogMG6igLlRd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800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5a5802722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64" name="Google Shape;164;g105a580272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g105a580272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5a580272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5a580272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105a5802722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83fde94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83fde94c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1083fde94c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83fde94c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83fde94c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083fde94c1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713e709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713e709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0713e709d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83fde94c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83fde94c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1083fde94c1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83fde94c1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83fde94c1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1083fde94c1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83fde94c1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83fde94c1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1083fde94c1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83fde94c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83fde94c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1083fde94c1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713e709d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0713e709d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10713e709d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713e709d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713e709d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10713e709d8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713e709d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713e709d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0713e709d8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7bac5a5c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7bac5a5c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07bac5a5c9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83fde94c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083fde94c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1083fde94c1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83fde94c1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83fde94c1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083fde94c1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83fde94c1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083fde94c1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1083fde94c1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083fde94c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083fde94c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083fde94c1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5a5802722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9" name="Google Shape;89;g105a580272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g105a580272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5a5802722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8" name="Google Shape;98;g105a580272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g105a580272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5a5802722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2" name="Google Shape;112;g105a580272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g105a580272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a5802722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3" name="Google Shape;123;g105a580272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g105a580272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5a5802722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1" name="Google Shape;131;g105a5802722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105a5802722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5a5802722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2" name="Google Shape;142;g105a5802722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g105a5802722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5a5802722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53" name="Google Shape;153;g105a5802722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g105a5802722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"/>
          <p:cNvSpPr txBox="1">
            <a:spLocks noGrp="1"/>
          </p:cNvSpPr>
          <p:nvPr>
            <p:ph type="ctrTitle"/>
          </p:nvPr>
        </p:nvSpPr>
        <p:spPr>
          <a:xfrm>
            <a:off x="1547813" y="5373688"/>
            <a:ext cx="6048375" cy="75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5"/>
          <p:cNvSpPr txBox="1">
            <a:spLocks noGrp="1"/>
          </p:cNvSpPr>
          <p:nvPr>
            <p:ph type="subTitle" idx="1"/>
          </p:nvPr>
        </p:nvSpPr>
        <p:spPr>
          <a:xfrm>
            <a:off x="1547813" y="6094413"/>
            <a:ext cx="6048375" cy="503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None/>
              <a:defRPr sz="2400" b="1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1763713" y="620713"/>
            <a:ext cx="6551612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 rot="5400000">
            <a:off x="1764507" y="404018"/>
            <a:ext cx="5111750" cy="7129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title"/>
          </p:nvPr>
        </p:nvSpPr>
        <p:spPr>
          <a:xfrm rot="5400000">
            <a:off x="4418807" y="2628106"/>
            <a:ext cx="5903912" cy="188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body" idx="1"/>
          </p:nvPr>
        </p:nvSpPr>
        <p:spPr>
          <a:xfrm rot="5400000">
            <a:off x="562769" y="813594"/>
            <a:ext cx="5903912" cy="551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8" name="Google Shape;58;p1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>
            <a:spLocks noGrp="1"/>
          </p:cNvSpPr>
          <p:nvPr>
            <p:ph type="title"/>
          </p:nvPr>
        </p:nvSpPr>
        <p:spPr>
          <a:xfrm>
            <a:off x="1763713" y="620713"/>
            <a:ext cx="6551612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1"/>
          </p:nvPr>
        </p:nvSpPr>
        <p:spPr>
          <a:xfrm>
            <a:off x="755650" y="1412875"/>
            <a:ext cx="7129463" cy="511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080808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title"/>
          </p:nvPr>
        </p:nvSpPr>
        <p:spPr>
          <a:xfrm>
            <a:off x="1763713" y="620713"/>
            <a:ext cx="6551612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755650" y="1412875"/>
            <a:ext cx="3487738" cy="511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2"/>
          </p:nvPr>
        </p:nvSpPr>
        <p:spPr>
          <a:xfrm>
            <a:off x="4395788" y="1412875"/>
            <a:ext cx="3489325" cy="511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rgbClr val="080808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1763713" y="620713"/>
            <a:ext cx="6551612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rgbClr val="080808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080808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080808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080808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3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rgbClr val="080808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rgbClr val="080808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080808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1763713" y="620713"/>
            <a:ext cx="6551612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755650" y="1412875"/>
            <a:ext cx="7129463" cy="511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>
              <a:spcBef>
                <a:spcPts val="560"/>
              </a:spcBef>
              <a:spcAft>
                <a:spcPts val="0"/>
              </a:spcAft>
              <a:buClr>
                <a:srgbClr val="080808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–"/>
              <a:defRPr sz="2400" b="1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spcBef>
                <a:spcPts val="480"/>
              </a:spcBef>
              <a:spcAft>
                <a:spcPts val="0"/>
              </a:spcAft>
              <a:buClr>
                <a:srgbClr val="080808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080808"/>
                </a:solidFill>
              </a:defRPr>
            </a:lvl1pPr>
            <a:lvl2pPr lvl="1" algn="r">
              <a:buNone/>
              <a:defRPr sz="1300">
                <a:solidFill>
                  <a:srgbClr val="080808"/>
                </a:solidFill>
              </a:defRPr>
            </a:lvl2pPr>
            <a:lvl3pPr lvl="2" algn="r">
              <a:buNone/>
              <a:defRPr sz="1300">
                <a:solidFill>
                  <a:srgbClr val="080808"/>
                </a:solidFill>
              </a:defRPr>
            </a:lvl3pPr>
            <a:lvl4pPr lvl="3" algn="r">
              <a:buNone/>
              <a:defRPr sz="1300">
                <a:solidFill>
                  <a:srgbClr val="080808"/>
                </a:solidFill>
              </a:defRPr>
            </a:lvl4pPr>
            <a:lvl5pPr lvl="4" algn="r">
              <a:buNone/>
              <a:defRPr sz="1300">
                <a:solidFill>
                  <a:srgbClr val="080808"/>
                </a:solidFill>
              </a:defRPr>
            </a:lvl5pPr>
            <a:lvl6pPr lvl="5" algn="r">
              <a:buNone/>
              <a:defRPr sz="1300">
                <a:solidFill>
                  <a:srgbClr val="080808"/>
                </a:solidFill>
              </a:defRPr>
            </a:lvl6pPr>
            <a:lvl7pPr lvl="6" algn="r">
              <a:buNone/>
              <a:defRPr sz="1300">
                <a:solidFill>
                  <a:srgbClr val="080808"/>
                </a:solidFill>
              </a:defRPr>
            </a:lvl7pPr>
            <a:lvl8pPr lvl="7" algn="r">
              <a:buNone/>
              <a:defRPr sz="1300">
                <a:solidFill>
                  <a:srgbClr val="080808"/>
                </a:solidFill>
              </a:defRPr>
            </a:lvl8pPr>
            <a:lvl9pPr lvl="8" algn="r">
              <a:buNone/>
              <a:defRPr sz="1300">
                <a:solidFill>
                  <a:srgbClr val="08080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" name="MSIPCMContentMarking" descr="{&quot;HashCode&quot;:-1096251631,&quot;Placement&quot;:&quot;Footer&quot;,&quot;Top&quot;:515.9133,&quot;Left&quot;:321.0537,&quot;SlideWidth&quot;:720,&quot;SlideHeight&quot;:540}">
            <a:extLst>
              <a:ext uri="{FF2B5EF4-FFF2-40B4-BE49-F238E27FC236}">
                <a16:creationId xmlns:a16="http://schemas.microsoft.com/office/drawing/2014/main" id="{A95C1383-2742-425C-9B3F-20C1A062E4C8}"/>
              </a:ext>
            </a:extLst>
          </p:cNvPr>
          <p:cNvSpPr txBox="1"/>
          <p:nvPr userDrawn="1"/>
        </p:nvSpPr>
        <p:spPr>
          <a:xfrm>
            <a:off x="4077382" y="6552099"/>
            <a:ext cx="989235" cy="30590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100">
                <a:solidFill>
                  <a:srgbClr val="737373"/>
                </a:solidFill>
                <a:latin typeface="Arial Black" panose="020B0A04020102020204" pitchFamily="34" charset="0"/>
              </a:rPr>
              <a:t>PÚBLICA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"/>
          <p:cNvSpPr txBox="1">
            <a:spLocks noGrp="1"/>
          </p:cNvSpPr>
          <p:nvPr>
            <p:ph type="ctrTitle"/>
          </p:nvPr>
        </p:nvSpPr>
        <p:spPr>
          <a:xfrm>
            <a:off x="799625" y="396425"/>
            <a:ext cx="2903400" cy="9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Banco de Dados I </a:t>
            </a:r>
            <a:endParaRPr sz="2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(SQL e NoSQL)</a:t>
            </a:r>
            <a:endParaRPr sz="2300"/>
          </a:p>
        </p:txBody>
      </p:sp>
      <p:sp>
        <p:nvSpPr>
          <p:cNvPr id="65" name="Google Shape;65;p1"/>
          <p:cNvSpPr txBox="1"/>
          <p:nvPr/>
        </p:nvSpPr>
        <p:spPr>
          <a:xfrm>
            <a:off x="3626650" y="2337575"/>
            <a:ext cx="1048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Diego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Cunha</a:t>
            </a:r>
            <a:endParaRPr sz="1800"/>
          </a:p>
        </p:txBody>
      </p:sp>
      <p:sp>
        <p:nvSpPr>
          <p:cNvPr id="66" name="Google Shape;66;p1"/>
          <p:cNvSpPr txBox="1"/>
          <p:nvPr/>
        </p:nvSpPr>
        <p:spPr>
          <a:xfrm>
            <a:off x="5686900" y="2399975"/>
            <a:ext cx="165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Hugo Borges</a:t>
            </a:r>
            <a:endParaRPr sz="1800"/>
          </a:p>
        </p:txBody>
      </p:sp>
      <p:sp>
        <p:nvSpPr>
          <p:cNvPr id="67" name="Google Shape;67;p1"/>
          <p:cNvSpPr txBox="1"/>
          <p:nvPr/>
        </p:nvSpPr>
        <p:spPr>
          <a:xfrm>
            <a:off x="3300100" y="3429000"/>
            <a:ext cx="1866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Mayara Carvalho</a:t>
            </a:r>
            <a:endParaRPr sz="1800"/>
          </a:p>
        </p:txBody>
      </p:sp>
      <p:sp>
        <p:nvSpPr>
          <p:cNvPr id="68" name="Google Shape;68;p1"/>
          <p:cNvSpPr txBox="1"/>
          <p:nvPr/>
        </p:nvSpPr>
        <p:spPr>
          <a:xfrm>
            <a:off x="6118275" y="3512650"/>
            <a:ext cx="2200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Peter 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Morris</a:t>
            </a:r>
            <a:endParaRPr sz="1800"/>
          </a:p>
        </p:txBody>
      </p:sp>
      <p:sp>
        <p:nvSpPr>
          <p:cNvPr id="69" name="Google Shape;69;p1"/>
          <p:cNvSpPr txBox="1"/>
          <p:nvPr/>
        </p:nvSpPr>
        <p:spPr>
          <a:xfrm>
            <a:off x="5482950" y="4826325"/>
            <a:ext cx="151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Rubens</a:t>
            </a:r>
            <a:endParaRPr sz="1800"/>
          </a:p>
        </p:txBody>
      </p:sp>
      <p:sp>
        <p:nvSpPr>
          <p:cNvPr id="70" name="Google Shape;70;p1"/>
          <p:cNvSpPr txBox="1"/>
          <p:nvPr/>
        </p:nvSpPr>
        <p:spPr>
          <a:xfrm>
            <a:off x="7491600" y="4826325"/>
            <a:ext cx="165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Teixeira</a:t>
            </a:r>
            <a:endParaRPr sz="1800"/>
          </a:p>
        </p:txBody>
      </p:sp>
      <p:sp>
        <p:nvSpPr>
          <p:cNvPr id="71" name="Google Shape;71;p1"/>
          <p:cNvSpPr/>
          <p:nvPr/>
        </p:nvSpPr>
        <p:spPr>
          <a:xfrm>
            <a:off x="933917" y="314280"/>
            <a:ext cx="2801200" cy="1107650"/>
          </a:xfrm>
          <a:custGeom>
            <a:avLst/>
            <a:gdLst/>
            <a:ahLst/>
            <a:cxnLst/>
            <a:rect l="l" t="t" r="r" b="b"/>
            <a:pathLst>
              <a:path w="112048" h="44306" extrusionOk="0">
                <a:moveTo>
                  <a:pt x="32091" y="41444"/>
                </a:moveTo>
                <a:cubicBezTo>
                  <a:pt x="22317" y="39708"/>
                  <a:pt x="11192" y="38165"/>
                  <a:pt x="5855" y="33728"/>
                </a:cubicBezTo>
                <a:cubicBezTo>
                  <a:pt x="518" y="29291"/>
                  <a:pt x="-189" y="19774"/>
                  <a:pt x="68" y="14822"/>
                </a:cubicBezTo>
                <a:cubicBezTo>
                  <a:pt x="325" y="9871"/>
                  <a:pt x="-1283" y="6463"/>
                  <a:pt x="7398" y="4019"/>
                </a:cubicBezTo>
                <a:cubicBezTo>
                  <a:pt x="16079" y="1576"/>
                  <a:pt x="35435" y="-482"/>
                  <a:pt x="52154" y="161"/>
                </a:cubicBezTo>
                <a:cubicBezTo>
                  <a:pt x="68873" y="804"/>
                  <a:pt x="98967" y="2862"/>
                  <a:pt x="107712" y="7878"/>
                </a:cubicBezTo>
                <a:cubicBezTo>
                  <a:pt x="116457" y="12894"/>
                  <a:pt x="110028" y="24532"/>
                  <a:pt x="104626" y="30255"/>
                </a:cubicBezTo>
                <a:cubicBezTo>
                  <a:pt x="99225" y="35978"/>
                  <a:pt x="81991" y="39901"/>
                  <a:pt x="75303" y="42216"/>
                </a:cubicBezTo>
                <a:cubicBezTo>
                  <a:pt x="68615" y="44531"/>
                  <a:pt x="71702" y="44274"/>
                  <a:pt x="64500" y="44145"/>
                </a:cubicBezTo>
                <a:cubicBezTo>
                  <a:pt x="57298" y="44016"/>
                  <a:pt x="41865" y="43180"/>
                  <a:pt x="32091" y="41444"/>
                </a:cubicBezTo>
                <a:close/>
              </a:path>
            </a:pathLst>
          </a:custGeom>
          <a:noFill/>
          <a:ln w="28575" cap="flat" cmpd="sng">
            <a:solidFill>
              <a:srgbClr val="080808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2" name="Google Shape;72;p1"/>
          <p:cNvSpPr txBox="1"/>
          <p:nvPr/>
        </p:nvSpPr>
        <p:spPr>
          <a:xfrm>
            <a:off x="2450575" y="1770100"/>
            <a:ext cx="2241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Prof. Daniela Claro</a:t>
            </a:r>
            <a:endParaRPr sz="1800"/>
          </a:p>
        </p:txBody>
      </p:sp>
      <p:sp>
        <p:nvSpPr>
          <p:cNvPr id="73" name="Google Shape;73;p1"/>
          <p:cNvSpPr txBox="1"/>
          <p:nvPr/>
        </p:nvSpPr>
        <p:spPr>
          <a:xfrm>
            <a:off x="855325" y="2476175"/>
            <a:ext cx="182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MATF38</a:t>
            </a:r>
            <a:endParaRPr sz="1800"/>
          </a:p>
        </p:txBody>
      </p:sp>
      <p:sp>
        <p:nvSpPr>
          <p:cNvPr id="74" name="Google Shape;74;p1"/>
          <p:cNvSpPr txBox="1"/>
          <p:nvPr/>
        </p:nvSpPr>
        <p:spPr>
          <a:xfrm>
            <a:off x="2749550" y="2263900"/>
            <a:ext cx="642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ensina</a:t>
            </a:r>
            <a:endParaRPr sz="600"/>
          </a:p>
        </p:txBody>
      </p:sp>
      <p:pic>
        <p:nvPicPr>
          <p:cNvPr id="75" name="Google Shape;75;p1"/>
          <p:cNvPicPr preferRelativeResize="0"/>
          <p:nvPr/>
        </p:nvPicPr>
        <p:blipFill>
          <a:blip r:embed="rId3">
            <a:alphaModFix amt="45000"/>
          </a:blip>
          <a:stretch>
            <a:fillRect/>
          </a:stretch>
        </p:blipFill>
        <p:spPr>
          <a:xfrm>
            <a:off x="8354250" y="5681500"/>
            <a:ext cx="695325" cy="10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5a5802722_0_65"/>
          <p:cNvSpPr txBox="1">
            <a:spLocks noGrp="1"/>
          </p:cNvSpPr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Detalhe 4 - MER</a:t>
            </a:r>
            <a:endParaRPr/>
          </a:p>
        </p:txBody>
      </p:sp>
      <p:pic>
        <p:nvPicPr>
          <p:cNvPr id="168" name="Google Shape;168;g105a5802722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1700" y="1723125"/>
            <a:ext cx="5934075" cy="36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105a5802722_0_6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170" name="Google Shape;170;g105a5802722_0_65"/>
          <p:cNvGrpSpPr/>
          <p:nvPr/>
        </p:nvGrpSpPr>
        <p:grpSpPr>
          <a:xfrm>
            <a:off x="7150691" y="37574"/>
            <a:ext cx="1954786" cy="1493315"/>
            <a:chOff x="6903892" y="18995"/>
            <a:chExt cx="2228184" cy="1840645"/>
          </a:xfrm>
        </p:grpSpPr>
        <p:pic>
          <p:nvPicPr>
            <p:cNvPr id="171" name="Google Shape;171;g105a5802722_0_6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03892" y="18995"/>
              <a:ext cx="2228184" cy="1840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g105a5802722_0_65"/>
            <p:cNvSpPr/>
            <p:nvPr/>
          </p:nvSpPr>
          <p:spPr>
            <a:xfrm>
              <a:off x="7456962" y="1278487"/>
              <a:ext cx="1290300" cy="581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05a5802722_0_138"/>
          <p:cNvSpPr txBox="1">
            <a:spLocks noGrp="1"/>
          </p:cNvSpPr>
          <p:nvPr>
            <p:ph type="title"/>
          </p:nvPr>
        </p:nvSpPr>
        <p:spPr>
          <a:xfrm>
            <a:off x="2715698" y="620725"/>
            <a:ext cx="55998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DDL e DML</a:t>
            </a:r>
            <a:endParaRPr/>
          </a:p>
        </p:txBody>
      </p:sp>
      <p:sp>
        <p:nvSpPr>
          <p:cNvPr id="179" name="Google Shape;179;g105a5802722_0_13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18785175-3835-4D21-BAF3-AB641145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903" y="1606092"/>
            <a:ext cx="6892194" cy="1480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28483BC6-017A-4B35-93FC-8158400F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903" y="3218198"/>
            <a:ext cx="6892195" cy="1661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8614E5CA-1EB6-49A3-A84C-49CFA7F99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903" y="4997493"/>
            <a:ext cx="6892194" cy="1541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83fde94c1_0_0"/>
          <p:cNvSpPr txBox="1">
            <a:spLocks noGrp="1"/>
          </p:cNvSpPr>
          <p:nvPr>
            <p:ph type="title"/>
          </p:nvPr>
        </p:nvSpPr>
        <p:spPr>
          <a:xfrm>
            <a:off x="2715698" y="620725"/>
            <a:ext cx="55998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DDL - Create table</a:t>
            </a:r>
            <a:endParaRPr/>
          </a:p>
        </p:txBody>
      </p:sp>
      <p:pic>
        <p:nvPicPr>
          <p:cNvPr id="198" name="Google Shape;198;g1083fde94c1_0_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262312" y="3927749"/>
            <a:ext cx="2619375" cy="260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9" name="Google Shape;199;g1083fde94c1_0_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B97005-F7A0-416E-8340-3240A46AE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30088"/>
            <a:ext cx="8849141" cy="1984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83fde94c1_0_9"/>
          <p:cNvSpPr txBox="1">
            <a:spLocks noGrp="1"/>
          </p:cNvSpPr>
          <p:nvPr>
            <p:ph type="title"/>
          </p:nvPr>
        </p:nvSpPr>
        <p:spPr>
          <a:xfrm>
            <a:off x="2715698" y="620725"/>
            <a:ext cx="55998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DML - Insert</a:t>
            </a:r>
            <a:endParaRPr/>
          </a:p>
        </p:txBody>
      </p:sp>
      <p:pic>
        <p:nvPicPr>
          <p:cNvPr id="206" name="Google Shape;206;g1083fde94c1_0_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023300" y="1417675"/>
            <a:ext cx="2968300" cy="167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7" name="Google Shape;207;g1083fde94c1_0_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08" name="Google Shape;208;g1083fde94c1_0_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52400" y="3277350"/>
            <a:ext cx="8953075" cy="248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713e709d8_0_0"/>
          <p:cNvSpPr txBox="1">
            <a:spLocks noGrp="1"/>
          </p:cNvSpPr>
          <p:nvPr>
            <p:ph type="title"/>
          </p:nvPr>
        </p:nvSpPr>
        <p:spPr>
          <a:xfrm>
            <a:off x="2801648" y="620725"/>
            <a:ext cx="55137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Consulta e Visões do Projeto</a:t>
            </a:r>
            <a:endParaRPr/>
          </a:p>
        </p:txBody>
      </p:sp>
      <p:sp>
        <p:nvSpPr>
          <p:cNvPr id="215" name="Google Shape;215;g10713e709d8_0_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16" name="Google Shape;216;g10713e709d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7100"/>
            <a:ext cx="8839197" cy="4338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83fde94c1_0_58"/>
          <p:cNvSpPr txBox="1">
            <a:spLocks noGrp="1"/>
          </p:cNvSpPr>
          <p:nvPr>
            <p:ph type="title"/>
          </p:nvPr>
        </p:nvSpPr>
        <p:spPr>
          <a:xfrm>
            <a:off x="2641463" y="640013"/>
            <a:ext cx="65517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Otimização (índices)</a:t>
            </a:r>
            <a:endParaRPr sz="2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comparar com e sem indices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083fde94c1_0_58"/>
          <p:cNvSpPr txBox="1">
            <a:spLocks noGrp="1"/>
          </p:cNvSpPr>
          <p:nvPr>
            <p:ph type="sldNum" idx="12"/>
          </p:nvPr>
        </p:nvSpPr>
        <p:spPr>
          <a:xfrm>
            <a:off x="8556775" y="6457927"/>
            <a:ext cx="5487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224" name="Google Shape;224;g1083fde94c1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7538"/>
            <a:ext cx="8839198" cy="22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5" name="Google Shape;225;g1083fde94c1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23161"/>
            <a:ext cx="8839200" cy="2285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6" name="Google Shape;226;g1083fde94c1_0_58"/>
          <p:cNvSpPr txBox="1"/>
          <p:nvPr/>
        </p:nvSpPr>
        <p:spPr>
          <a:xfrm>
            <a:off x="152400" y="3852100"/>
            <a:ext cx="8690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Resultado após a criação do index</a:t>
            </a:r>
            <a:endParaRPr sz="2000"/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53923FDA-52D0-4968-B8B7-BA5EEB4FC775}"/>
              </a:ext>
            </a:extLst>
          </p:cNvPr>
          <p:cNvSpPr/>
          <p:nvPr/>
        </p:nvSpPr>
        <p:spPr>
          <a:xfrm>
            <a:off x="7562850" y="2569387"/>
            <a:ext cx="457200" cy="50482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D7368D98-97B9-49F2-A04F-F5C8F42AA743}"/>
              </a:ext>
            </a:extLst>
          </p:cNvPr>
          <p:cNvSpPr/>
          <p:nvPr/>
        </p:nvSpPr>
        <p:spPr>
          <a:xfrm>
            <a:off x="7791450" y="5648594"/>
            <a:ext cx="457200" cy="504825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83fde94c1_0_24"/>
          <p:cNvSpPr txBox="1">
            <a:spLocks noGrp="1"/>
          </p:cNvSpPr>
          <p:nvPr>
            <p:ph type="title"/>
          </p:nvPr>
        </p:nvSpPr>
        <p:spPr>
          <a:xfrm>
            <a:off x="2836023" y="620725"/>
            <a:ext cx="54795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Stored Procedures</a:t>
            </a:r>
            <a:endParaRPr/>
          </a:p>
        </p:txBody>
      </p:sp>
      <p:sp>
        <p:nvSpPr>
          <p:cNvPr id="233" name="Google Shape;233;g1083fde94c1_0_2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34" name="Google Shape;234;g1083fde94c1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04650"/>
            <a:ext cx="8839200" cy="2244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g1083fde94c1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5" y="1519613"/>
            <a:ext cx="9020649" cy="321396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1083fde94c1_0_32"/>
          <p:cNvSpPr txBox="1">
            <a:spLocks noGrp="1"/>
          </p:cNvSpPr>
          <p:nvPr>
            <p:ph type="title"/>
          </p:nvPr>
        </p:nvSpPr>
        <p:spPr>
          <a:xfrm>
            <a:off x="2836023" y="620725"/>
            <a:ext cx="54795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Triggers</a:t>
            </a:r>
            <a:endParaRPr/>
          </a:p>
        </p:txBody>
      </p:sp>
      <p:sp>
        <p:nvSpPr>
          <p:cNvPr id="242" name="Google Shape;242;g1083fde94c1_0_3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43" name="Google Shape;243;g1083fde94c1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325" y="4869700"/>
            <a:ext cx="2199200" cy="18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083fde94c1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599" y="4614824"/>
            <a:ext cx="2343450" cy="23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1083fde94c1_0_32"/>
          <p:cNvSpPr/>
          <p:nvPr/>
        </p:nvSpPr>
        <p:spPr>
          <a:xfrm>
            <a:off x="3218200" y="5523575"/>
            <a:ext cx="2766300" cy="27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083fde94c1_0_32"/>
          <p:cNvSpPr txBox="1"/>
          <p:nvPr/>
        </p:nvSpPr>
        <p:spPr>
          <a:xfrm>
            <a:off x="3682375" y="5124575"/>
            <a:ext cx="14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Insert / Update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83fde94c1_0_45"/>
          <p:cNvSpPr txBox="1">
            <a:spLocks noGrp="1"/>
          </p:cNvSpPr>
          <p:nvPr>
            <p:ph type="title"/>
          </p:nvPr>
        </p:nvSpPr>
        <p:spPr>
          <a:xfrm>
            <a:off x="2768275" y="353400"/>
            <a:ext cx="6269700" cy="78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Transações e Controle </a:t>
            </a:r>
            <a:endParaRPr sz="2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de Concorrência</a:t>
            </a:r>
            <a:endParaRPr/>
          </a:p>
        </p:txBody>
      </p:sp>
      <p:sp>
        <p:nvSpPr>
          <p:cNvPr id="253" name="Google Shape;253;g1083fde94c1_0_4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54" name="Google Shape;254;g1083fde94c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125" y="1375075"/>
            <a:ext cx="6348870" cy="541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1083fde94c1_0_45"/>
          <p:cNvSpPr txBox="1"/>
          <p:nvPr/>
        </p:nvSpPr>
        <p:spPr>
          <a:xfrm>
            <a:off x="3462800" y="2229700"/>
            <a:ext cx="317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AutoNum type="arabicPeriod"/>
            </a:pPr>
            <a:r>
              <a:rPr lang="en-US" b="1">
                <a:solidFill>
                  <a:srgbClr val="FF0000"/>
                </a:solidFill>
              </a:rPr>
              <a:t> Inicia uma nova transação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56" name="Google Shape;256;g1083fde94c1_0_45"/>
          <p:cNvSpPr txBox="1"/>
          <p:nvPr/>
        </p:nvSpPr>
        <p:spPr>
          <a:xfrm>
            <a:off x="3293900" y="4983400"/>
            <a:ext cx="351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2.  Cancela as alterações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57" name="Google Shape;257;g1083fde94c1_0_45"/>
          <p:cNvSpPr txBox="1"/>
          <p:nvPr/>
        </p:nvSpPr>
        <p:spPr>
          <a:xfrm>
            <a:off x="3200900" y="5743925"/>
            <a:ext cx="36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0000"/>
                </a:solidFill>
              </a:rPr>
              <a:t>3. Confirma as alterações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713e709d8_0_24"/>
          <p:cNvSpPr txBox="1">
            <a:spLocks noGrp="1"/>
          </p:cNvSpPr>
          <p:nvPr>
            <p:ph type="title"/>
          </p:nvPr>
        </p:nvSpPr>
        <p:spPr>
          <a:xfrm>
            <a:off x="2836023" y="620725"/>
            <a:ext cx="54795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Controle de Usuários</a:t>
            </a:r>
            <a:endParaRPr/>
          </a:p>
        </p:txBody>
      </p:sp>
      <p:sp>
        <p:nvSpPr>
          <p:cNvPr id="264" name="Google Shape;264;g10713e709d8_0_2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65" name="Google Shape;265;g10713e709d8_0_24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4612349" y="5649725"/>
            <a:ext cx="3703175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0713e709d8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07964"/>
            <a:ext cx="9144001" cy="3842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title"/>
          </p:nvPr>
        </p:nvSpPr>
        <p:spPr>
          <a:xfrm>
            <a:off x="2555875" y="404813"/>
            <a:ext cx="6480175" cy="64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Descrição dos requisitos de negócio</a:t>
            </a:r>
            <a:endParaRPr sz="3600" b="1"/>
          </a:p>
        </p:txBody>
      </p:sp>
      <p:sp>
        <p:nvSpPr>
          <p:cNvPr id="82" name="Google Shape;82;p2"/>
          <p:cNvSpPr txBox="1">
            <a:spLocks noGrp="1"/>
          </p:cNvSpPr>
          <p:nvPr>
            <p:ph type="body" idx="1"/>
          </p:nvPr>
        </p:nvSpPr>
        <p:spPr>
          <a:xfrm>
            <a:off x="603250" y="1843925"/>
            <a:ext cx="53592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A Aneel controla os </a:t>
            </a:r>
            <a:r>
              <a:rPr lang="en-US" sz="1900" b="1">
                <a:solidFill>
                  <a:srgbClr val="000000"/>
                </a:solidFill>
              </a:rPr>
              <a:t>empreendimentos de geração distribuída</a:t>
            </a:r>
            <a:r>
              <a:rPr lang="en-US" sz="1900">
                <a:solidFill>
                  <a:srgbClr val="000000"/>
                </a:solidFill>
              </a:rPr>
              <a:t> instalados no país. 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Cada unidade de geração distribuída tem: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83" name="Google Shape;8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625" y="2040414"/>
            <a:ext cx="2680801" cy="70816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"/>
          <p:cNvSpPr txBox="1"/>
          <p:nvPr/>
        </p:nvSpPr>
        <p:spPr>
          <a:xfrm>
            <a:off x="1203125" y="3079850"/>
            <a:ext cx="7293300" cy="28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-       código identificador único;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-       seu respectivo endereço;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-       está ligada apenas a uma </a:t>
            </a:r>
            <a:r>
              <a:rPr lang="en-US" sz="1900" b="1"/>
              <a:t>distribuidora de eletricidade;</a:t>
            </a:r>
            <a:endParaRPr sz="19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-       o nome do produtor;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-       tipo de unidade de geração;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-       classificação dos tipos de grupos de fornecimento;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-       data da instalação;</a:t>
            </a:r>
            <a:endParaRPr sz="19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-       potência instalada;</a:t>
            </a:r>
            <a:endParaRPr sz="1900">
              <a:solidFill>
                <a:srgbClr val="080808"/>
              </a:solidFill>
            </a:endParaRPr>
          </a:p>
        </p:txBody>
      </p:sp>
      <p:sp>
        <p:nvSpPr>
          <p:cNvPr id="85" name="Google Shape;85;p2"/>
          <p:cNvSpPr txBox="1">
            <a:spLocks noGrp="1"/>
          </p:cNvSpPr>
          <p:nvPr>
            <p:ph type="body" idx="1"/>
          </p:nvPr>
        </p:nvSpPr>
        <p:spPr>
          <a:xfrm>
            <a:off x="469150" y="6139850"/>
            <a:ext cx="79824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O produtor pode ser pessoa física (CPF) ou jurídica (CNPJ).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86" name="Google Shape;86;p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713e709d8_0_30"/>
          <p:cNvSpPr txBox="1">
            <a:spLocks noGrp="1"/>
          </p:cNvSpPr>
          <p:nvPr>
            <p:ph type="title"/>
          </p:nvPr>
        </p:nvSpPr>
        <p:spPr>
          <a:xfrm>
            <a:off x="2853198" y="620725"/>
            <a:ext cx="54621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Backup</a:t>
            </a:r>
            <a:endParaRPr/>
          </a:p>
        </p:txBody>
      </p:sp>
      <p:sp>
        <p:nvSpPr>
          <p:cNvPr id="273" name="Google Shape;273;g10713e709d8_0_30"/>
          <p:cNvSpPr txBox="1">
            <a:spLocks noGrp="1"/>
          </p:cNvSpPr>
          <p:nvPr>
            <p:ph type="body" idx="1"/>
          </p:nvPr>
        </p:nvSpPr>
        <p:spPr>
          <a:xfrm>
            <a:off x="627800" y="1562350"/>
            <a:ext cx="7129500" cy="511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/* BACKUP - Salvando o backup */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mysqldump -u root -p -R --databases geracao_distribuida &gt; "C:\Users\diego\dump.sql"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/* Deletando o banco de dados */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mysql -u root -proot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drop database geracao_distribuida;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/* Recuperando o banco de dados */</a:t>
            </a:r>
            <a:endParaRPr sz="24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400"/>
              <a:t>source C:\Users\diego\dump.sql</a:t>
            </a:r>
            <a:endParaRPr sz="2400"/>
          </a:p>
        </p:txBody>
      </p:sp>
      <p:sp>
        <p:nvSpPr>
          <p:cNvPr id="274" name="Google Shape;274;g10713e709d8_0_3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75" name="Google Shape;275;g10713e709d8_0_30"/>
          <p:cNvPicPr preferRelativeResize="0"/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7639294" y="5406344"/>
            <a:ext cx="1071575" cy="107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713e709d8_0_37"/>
          <p:cNvSpPr txBox="1">
            <a:spLocks noGrp="1"/>
          </p:cNvSpPr>
          <p:nvPr>
            <p:ph type="title"/>
          </p:nvPr>
        </p:nvSpPr>
        <p:spPr>
          <a:xfrm>
            <a:off x="2784450" y="620725"/>
            <a:ext cx="55308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Migração para NoSQL</a:t>
            </a:r>
            <a:endParaRPr/>
          </a:p>
        </p:txBody>
      </p:sp>
      <p:sp>
        <p:nvSpPr>
          <p:cNvPr id="282" name="Google Shape;282;g10713e709d8_0_3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83" name="Google Shape;283;g10713e709d8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75" y="1912763"/>
            <a:ext cx="91440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7bac5a5c9_0_58"/>
          <p:cNvSpPr txBox="1">
            <a:spLocks noGrp="1"/>
          </p:cNvSpPr>
          <p:nvPr>
            <p:ph type="title"/>
          </p:nvPr>
        </p:nvSpPr>
        <p:spPr>
          <a:xfrm>
            <a:off x="2784450" y="620725"/>
            <a:ext cx="55308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Migração para NoSQL</a:t>
            </a:r>
            <a:endParaRPr/>
          </a:p>
        </p:txBody>
      </p:sp>
      <p:sp>
        <p:nvSpPr>
          <p:cNvPr id="290" name="Google Shape;290;g107bac5a5c9_0_5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291" name="Google Shape;291;g107bac5a5c9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00" y="1398875"/>
            <a:ext cx="8556776" cy="56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83fde94c1_0_82"/>
          <p:cNvSpPr txBox="1">
            <a:spLocks noGrp="1"/>
          </p:cNvSpPr>
          <p:nvPr>
            <p:ph type="title"/>
          </p:nvPr>
        </p:nvSpPr>
        <p:spPr>
          <a:xfrm>
            <a:off x="2675863" y="519363"/>
            <a:ext cx="65517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Coleções</a:t>
            </a:r>
            <a:endParaRPr/>
          </a:p>
        </p:txBody>
      </p:sp>
      <p:sp>
        <p:nvSpPr>
          <p:cNvPr id="298" name="Google Shape;298;g1083fde94c1_0_8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99" name="Google Shape;299;g1083fde94c1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525" y="1632450"/>
            <a:ext cx="3895725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83fde94c1_0_91"/>
          <p:cNvSpPr txBox="1">
            <a:spLocks noGrp="1"/>
          </p:cNvSpPr>
          <p:nvPr>
            <p:ph type="title"/>
          </p:nvPr>
        </p:nvSpPr>
        <p:spPr>
          <a:xfrm>
            <a:off x="2592288" y="485588"/>
            <a:ext cx="65517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Inserindo e Buscando no Mongodb</a:t>
            </a:r>
            <a:endParaRPr/>
          </a:p>
        </p:txBody>
      </p:sp>
      <p:sp>
        <p:nvSpPr>
          <p:cNvPr id="306" name="Google Shape;306;g1083fde94c1_0_9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07" name="Google Shape;307;g1083fde94c1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00" y="1644563"/>
            <a:ext cx="8074201" cy="464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83fde94c1_0_99"/>
          <p:cNvSpPr txBox="1">
            <a:spLocks noGrp="1"/>
          </p:cNvSpPr>
          <p:nvPr>
            <p:ph type="title"/>
          </p:nvPr>
        </p:nvSpPr>
        <p:spPr>
          <a:xfrm>
            <a:off x="2695800" y="586950"/>
            <a:ext cx="6148500" cy="507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Comparação de query</a:t>
            </a:r>
            <a:endParaRPr/>
          </a:p>
        </p:txBody>
      </p:sp>
      <p:sp>
        <p:nvSpPr>
          <p:cNvPr id="314" name="Google Shape;314;g1083fde94c1_0_99"/>
          <p:cNvSpPr txBox="1">
            <a:spLocks noGrp="1"/>
          </p:cNvSpPr>
          <p:nvPr>
            <p:ph type="body" idx="1"/>
          </p:nvPr>
        </p:nvSpPr>
        <p:spPr>
          <a:xfrm>
            <a:off x="257400" y="1476125"/>
            <a:ext cx="8629200" cy="90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200"/>
              <a:t>Busca para obter as Unidades de geração que produziram mais do que 100 </a:t>
            </a:r>
            <a:r>
              <a:rPr lang="en-US" sz="2200">
                <a:solidFill>
                  <a:srgbClr val="000000"/>
                </a:solidFill>
              </a:rPr>
              <a:t>kW.</a:t>
            </a:r>
            <a:endParaRPr sz="2200"/>
          </a:p>
        </p:txBody>
      </p:sp>
      <p:sp>
        <p:nvSpPr>
          <p:cNvPr id="315" name="Google Shape;315;g1083fde94c1_0_9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16" name="Google Shape;316;g1083fde94c1_0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00" y="2246700"/>
            <a:ext cx="7571951" cy="30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083fde94c1_0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400" y="5905088"/>
            <a:ext cx="67341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83fde94c1_0_115"/>
          <p:cNvSpPr txBox="1">
            <a:spLocks noGrp="1"/>
          </p:cNvSpPr>
          <p:nvPr>
            <p:ph type="body" idx="1"/>
          </p:nvPr>
        </p:nvSpPr>
        <p:spPr>
          <a:xfrm>
            <a:off x="3531000" y="2744850"/>
            <a:ext cx="2082000" cy="136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8000" b="1"/>
              <a:t>FIM</a:t>
            </a:r>
            <a:endParaRPr sz="8000" b="1"/>
          </a:p>
        </p:txBody>
      </p:sp>
      <p:sp>
        <p:nvSpPr>
          <p:cNvPr id="324" name="Google Shape;324;g1083fde94c1_0_11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5a5802722_0_36"/>
          <p:cNvSpPr txBox="1">
            <a:spLocks noGrp="1"/>
          </p:cNvSpPr>
          <p:nvPr>
            <p:ph type="title"/>
          </p:nvPr>
        </p:nvSpPr>
        <p:spPr>
          <a:xfrm>
            <a:off x="2555875" y="404813"/>
            <a:ext cx="6480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Descrição dos requisitos de negócio</a:t>
            </a:r>
            <a:endParaRPr sz="3600" b="1"/>
          </a:p>
        </p:txBody>
      </p:sp>
      <p:sp>
        <p:nvSpPr>
          <p:cNvPr id="93" name="Google Shape;93;g105a5802722_0_36"/>
          <p:cNvSpPr txBox="1"/>
          <p:nvPr/>
        </p:nvSpPr>
        <p:spPr>
          <a:xfrm>
            <a:off x="608800" y="1381825"/>
            <a:ext cx="77712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Cada unidade de geração produz e consome energia (kW) mensalmente.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Deverá ser mantido um registro da produção e consumo mensal de cada unidade de geração.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94" name="Google Shape;94;g105a5802722_0_3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050" y="2909900"/>
            <a:ext cx="6187875" cy="38261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g105a5802722_0_3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5a5802722_0_2"/>
          <p:cNvSpPr txBox="1">
            <a:spLocks noGrp="1"/>
          </p:cNvSpPr>
          <p:nvPr>
            <p:ph type="title"/>
          </p:nvPr>
        </p:nvSpPr>
        <p:spPr>
          <a:xfrm>
            <a:off x="2555875" y="404813"/>
            <a:ext cx="6480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Descrição dos requisitos de negócio</a:t>
            </a:r>
            <a:endParaRPr sz="3600" b="1"/>
          </a:p>
        </p:txBody>
      </p:sp>
      <p:sp>
        <p:nvSpPr>
          <p:cNvPr id="102" name="Google Shape;102;g105a5802722_0_2"/>
          <p:cNvSpPr txBox="1">
            <a:spLocks noGrp="1"/>
          </p:cNvSpPr>
          <p:nvPr>
            <p:ph type="body" idx="1"/>
          </p:nvPr>
        </p:nvSpPr>
        <p:spPr>
          <a:xfrm>
            <a:off x="308950" y="1484450"/>
            <a:ext cx="6912000" cy="4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00"/>
                </a:solidFill>
              </a:rPr>
              <a:t>Tipos de usinas:</a:t>
            </a:r>
            <a:endParaRPr sz="21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UHE - Usinas Hidrelétricas </a:t>
            </a:r>
            <a:endParaRPr sz="19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UTE - Usinas Termelétricas </a:t>
            </a:r>
            <a:endParaRPr sz="19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PCH - Pequenas Centrais Hidrelétricas</a:t>
            </a:r>
            <a:endParaRPr sz="19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EOL - Usinas Eolioelétricas </a:t>
            </a:r>
            <a:endParaRPr sz="19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UTN - Usinas Termonucleares </a:t>
            </a:r>
            <a:endParaRPr sz="19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SOL - Fontes Alternativas de Energia</a:t>
            </a:r>
            <a:endParaRPr sz="190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</a:rPr>
              <a:t>CGH - Central Geradora Hidrelétrica</a:t>
            </a:r>
            <a:endParaRPr sz="19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rgbClr val="000000"/>
              </a:solidFill>
            </a:endParaRPr>
          </a:p>
        </p:txBody>
      </p:sp>
      <p:pic>
        <p:nvPicPr>
          <p:cNvPr id="103" name="Google Shape;103;g105a580272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597" y="1447425"/>
            <a:ext cx="2297728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105a5802722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2201" y="1696123"/>
            <a:ext cx="2152600" cy="14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105a5802722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4957" y="3186975"/>
            <a:ext cx="2240517" cy="11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105a5802722_0_2"/>
          <p:cNvPicPr preferRelativeResize="0"/>
          <p:nvPr/>
        </p:nvPicPr>
        <p:blipFill rotWithShape="1">
          <a:blip r:embed="rId6">
            <a:alphaModFix/>
          </a:blip>
          <a:srcRect l="21297" b="21297"/>
          <a:stretch/>
        </p:blipFill>
        <p:spPr>
          <a:xfrm>
            <a:off x="6781975" y="4614775"/>
            <a:ext cx="2079360" cy="14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105a5802722_0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4325" y="4926522"/>
            <a:ext cx="1969625" cy="133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05a5802722_0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3325" y="4971449"/>
            <a:ext cx="2013106" cy="1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05a5802722_0_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a5802722_0_24"/>
          <p:cNvSpPr txBox="1">
            <a:spLocks noGrp="1"/>
          </p:cNvSpPr>
          <p:nvPr>
            <p:ph type="title"/>
          </p:nvPr>
        </p:nvSpPr>
        <p:spPr>
          <a:xfrm>
            <a:off x="2555875" y="404813"/>
            <a:ext cx="6480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2800"/>
              <a:t>Descrição dos requisitos de negócio</a:t>
            </a:r>
            <a:endParaRPr sz="3600" b="1"/>
          </a:p>
        </p:txBody>
      </p:sp>
      <p:sp>
        <p:nvSpPr>
          <p:cNvPr id="116" name="Google Shape;116;g105a5802722_0_24"/>
          <p:cNvSpPr txBox="1"/>
          <p:nvPr/>
        </p:nvSpPr>
        <p:spPr>
          <a:xfrm>
            <a:off x="608800" y="1486000"/>
            <a:ext cx="6517800" cy="52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Grupos de Fornecimento por consumo (kWh) e demanda (kW):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Alta Tensão = 88 kV ou mais 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A1 - 230 kV ou mais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A2 - 88 kV a 138 kV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Média Tensão = 2,3 kV até 69 kV 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A3 - 69kV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A3a - 30kV a 44kV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A4 - 2,3kV a 25kV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AS - Baixa Tensão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Grupo B (Baixa Tensão - inferior aos 2.300 Volts);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B1 - Residêncial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B2 - Rural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B3 - Demais Classes</a:t>
            </a:r>
            <a:endParaRPr sz="160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B4 - Iluminação Pública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17" name="Google Shape;117;g105a5802722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1825" y="2004125"/>
            <a:ext cx="1980425" cy="13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05a5802722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9904" y="3481548"/>
            <a:ext cx="2315746" cy="13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05a5802722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148" y="5268575"/>
            <a:ext cx="2273925" cy="14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105a5802722_0_2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05a5802722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263" y="156350"/>
            <a:ext cx="6114125" cy="6640602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05a5802722_0_86"/>
          <p:cNvSpPr txBox="1">
            <a:spLocks noGrp="1"/>
          </p:cNvSpPr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</a:t>
            </a:r>
            <a:endParaRPr/>
          </a:p>
        </p:txBody>
      </p:sp>
      <p:sp>
        <p:nvSpPr>
          <p:cNvPr id="128" name="Google Shape;128;g105a5802722_0_8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5a5802722_0_58"/>
          <p:cNvSpPr txBox="1">
            <a:spLocks noGrp="1"/>
          </p:cNvSpPr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Detalhe 1 - MER</a:t>
            </a:r>
            <a:endParaRPr/>
          </a:p>
        </p:txBody>
      </p:sp>
      <p:pic>
        <p:nvPicPr>
          <p:cNvPr id="135" name="Google Shape;135;g105a5802722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400" y="2390500"/>
            <a:ext cx="610552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105a5802722_0_5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137" name="Google Shape;137;g105a5802722_0_58"/>
          <p:cNvGrpSpPr/>
          <p:nvPr/>
        </p:nvGrpSpPr>
        <p:grpSpPr>
          <a:xfrm>
            <a:off x="7150691" y="37574"/>
            <a:ext cx="1954786" cy="1493315"/>
            <a:chOff x="6903892" y="18995"/>
            <a:chExt cx="2228184" cy="1840645"/>
          </a:xfrm>
        </p:grpSpPr>
        <p:pic>
          <p:nvPicPr>
            <p:cNvPr id="138" name="Google Shape;138;g105a5802722_0_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03892" y="18995"/>
              <a:ext cx="2228184" cy="1840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g105a5802722_0_58"/>
            <p:cNvSpPr/>
            <p:nvPr/>
          </p:nvSpPr>
          <p:spPr>
            <a:xfrm>
              <a:off x="7823256" y="590918"/>
              <a:ext cx="1242900" cy="4755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105a5802722_0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450" y="879475"/>
            <a:ext cx="7067010" cy="571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05a5802722_0_79"/>
          <p:cNvSpPr txBox="1">
            <a:spLocks noGrp="1"/>
          </p:cNvSpPr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Detalhe 2 - MER</a:t>
            </a:r>
            <a:endParaRPr/>
          </a:p>
        </p:txBody>
      </p:sp>
      <p:sp>
        <p:nvSpPr>
          <p:cNvPr id="147" name="Google Shape;147;g105a5802722_0_7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148" name="Google Shape;148;g105a5802722_0_79"/>
          <p:cNvGrpSpPr/>
          <p:nvPr/>
        </p:nvGrpSpPr>
        <p:grpSpPr>
          <a:xfrm>
            <a:off x="7144401" y="37574"/>
            <a:ext cx="1961076" cy="1493315"/>
            <a:chOff x="6896722" y="18995"/>
            <a:chExt cx="2235354" cy="1840645"/>
          </a:xfrm>
        </p:grpSpPr>
        <p:pic>
          <p:nvPicPr>
            <p:cNvPr id="149" name="Google Shape;149;g105a5802722_0_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03892" y="18995"/>
              <a:ext cx="2228184" cy="1840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g105a5802722_0_79"/>
            <p:cNvSpPr/>
            <p:nvPr/>
          </p:nvSpPr>
          <p:spPr>
            <a:xfrm>
              <a:off x="6896722" y="415052"/>
              <a:ext cx="1514400" cy="8607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5a5802722_0_72"/>
          <p:cNvSpPr txBox="1">
            <a:spLocks noGrp="1"/>
          </p:cNvSpPr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Detalhe 3 - MER</a:t>
            </a:r>
            <a:endParaRPr/>
          </a:p>
        </p:txBody>
      </p:sp>
      <p:pic>
        <p:nvPicPr>
          <p:cNvPr id="157" name="Google Shape;157;g105a5802722_0_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4375" y="2319975"/>
            <a:ext cx="673417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5a5802722_0_7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159" name="Google Shape;159;g105a5802722_0_72"/>
          <p:cNvGrpSpPr/>
          <p:nvPr/>
        </p:nvGrpSpPr>
        <p:grpSpPr>
          <a:xfrm>
            <a:off x="7150691" y="37574"/>
            <a:ext cx="1993317" cy="1493315"/>
            <a:chOff x="6903892" y="18995"/>
            <a:chExt cx="2272104" cy="1840645"/>
          </a:xfrm>
        </p:grpSpPr>
        <p:pic>
          <p:nvPicPr>
            <p:cNvPr id="160" name="Google Shape;160;g105a5802722_0_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03892" y="18995"/>
              <a:ext cx="2228184" cy="1840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g105a5802722_0_72"/>
            <p:cNvSpPr/>
            <p:nvPr/>
          </p:nvSpPr>
          <p:spPr>
            <a:xfrm>
              <a:off x="7661596" y="19001"/>
              <a:ext cx="1514400" cy="3654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emplate 8">
      <a:dk1>
        <a:srgbClr val="4D4D4D"/>
      </a:dk1>
      <a:lt1>
        <a:srgbClr val="FFFFFF"/>
      </a:lt1>
      <a:dk2>
        <a:srgbClr val="4D4D4D"/>
      </a:dk2>
      <a:lt2>
        <a:srgbClr val="393939"/>
      </a:lt2>
      <a:accent1>
        <a:srgbClr val="858585"/>
      </a:accent1>
      <a:accent2>
        <a:srgbClr val="939393"/>
      </a:accent2>
      <a:accent3>
        <a:srgbClr val="FFFFFF"/>
      </a:accent3>
      <a:accent4>
        <a:srgbClr val="404040"/>
      </a:accent4>
      <a:accent5>
        <a:srgbClr val="C2C2C2"/>
      </a:accent5>
      <a:accent6>
        <a:srgbClr val="858585"/>
      </a:accent6>
      <a:hlink>
        <a:srgbClr val="696969"/>
      </a:hlink>
      <a:folHlink>
        <a:srgbClr val="DDDD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Apresentação na tela (4:3)</PresentationFormat>
  <Paragraphs>146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Arial</vt:lpstr>
      <vt:lpstr>Arial Black</vt:lpstr>
      <vt:lpstr>template</vt:lpstr>
      <vt:lpstr>Banco de Dados I  (SQL e NoSQL)</vt:lpstr>
      <vt:lpstr>Descrição dos requisitos de negócio</vt:lpstr>
      <vt:lpstr>Descrição dos requisitos de negócio</vt:lpstr>
      <vt:lpstr>Descrição dos requisitos de negócio</vt:lpstr>
      <vt:lpstr>Descrição dos requisitos de negócio</vt:lpstr>
      <vt:lpstr>MER</vt:lpstr>
      <vt:lpstr>Detalhe 1 - MER</vt:lpstr>
      <vt:lpstr>Detalhe 2 - MER</vt:lpstr>
      <vt:lpstr>Detalhe 3 - MER</vt:lpstr>
      <vt:lpstr>Detalhe 4 - MER</vt:lpstr>
      <vt:lpstr>DDL e DML</vt:lpstr>
      <vt:lpstr>DDL - Create table</vt:lpstr>
      <vt:lpstr>DML - Insert</vt:lpstr>
      <vt:lpstr>Consulta e Visões do Projeto</vt:lpstr>
      <vt:lpstr>Otimização (índices) comparar com e sem indices </vt:lpstr>
      <vt:lpstr>Stored Procedures</vt:lpstr>
      <vt:lpstr>Triggers</vt:lpstr>
      <vt:lpstr>Transações e Controle  de Concorrência</vt:lpstr>
      <vt:lpstr>Controle de Usuários</vt:lpstr>
      <vt:lpstr>Backup</vt:lpstr>
      <vt:lpstr>Migração para NoSQL</vt:lpstr>
      <vt:lpstr>Migração para NoSQL</vt:lpstr>
      <vt:lpstr>Coleções</vt:lpstr>
      <vt:lpstr>Inserindo e Buscando no Mongodb</vt:lpstr>
      <vt:lpstr>Comparação de query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Banco de Dados I  (SQL e NoSQL)</dc:title>
  <dc:creator>Mayara Carvalho</dc:creator>
  <cp:lastModifiedBy>Hugo Emanoel de Menezes Borges</cp:lastModifiedBy>
  <cp:revision>1</cp:revision>
  <dcterms:created xsi:type="dcterms:W3CDTF">2021-12-12T01:32:54Z</dcterms:created>
  <dcterms:modified xsi:type="dcterms:W3CDTF">2021-12-17T20:38:56Z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40b9f7d-8e3a-482f-9702-4b7ffc40985a_Enabled">
    <vt:lpwstr>true</vt:lpwstr>
  </property>
  <property fmtid="{D5CDD505-2E9C-101B-9397-08002B2CF9AE}" pid="3" name="MSIP_Label_140b9f7d-8e3a-482f-9702-4b7ffc40985a_SetDate">
    <vt:lpwstr>2021-12-17T20:38:41Z</vt:lpwstr>
  </property>
  <property fmtid="{D5CDD505-2E9C-101B-9397-08002B2CF9AE}" pid="4" name="MSIP_Label_140b9f7d-8e3a-482f-9702-4b7ffc40985a_Method">
    <vt:lpwstr>Privileged</vt:lpwstr>
  </property>
  <property fmtid="{D5CDD505-2E9C-101B-9397-08002B2CF9AE}" pid="5" name="MSIP_Label_140b9f7d-8e3a-482f-9702-4b7ffc40985a_Name">
    <vt:lpwstr>Pública</vt:lpwstr>
  </property>
  <property fmtid="{D5CDD505-2E9C-101B-9397-08002B2CF9AE}" pid="6" name="MSIP_Label_140b9f7d-8e3a-482f-9702-4b7ffc40985a_SiteId">
    <vt:lpwstr>5b6f6241-9a57-4be4-8e50-1dfa72e79a57</vt:lpwstr>
  </property>
  <property fmtid="{D5CDD505-2E9C-101B-9397-08002B2CF9AE}" pid="7" name="MSIP_Label_140b9f7d-8e3a-482f-9702-4b7ffc40985a_ActionId">
    <vt:lpwstr>6f9e32ca-4347-4bd1-9523-3a9407cf8449</vt:lpwstr>
  </property>
  <property fmtid="{D5CDD505-2E9C-101B-9397-08002B2CF9AE}" pid="8" name="MSIP_Label_140b9f7d-8e3a-482f-9702-4b7ffc40985a_ContentBits">
    <vt:lpwstr>2</vt:lpwstr>
  </property>
</Properties>
</file>